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71" d="100"/>
          <a:sy n="71" d="100"/>
        </p:scale>
        <p:origin x="133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8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3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4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25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hyperlink" Target="https://github.com/yousefhosam-b/IBM_SpaceX_Capstone_Project/tree/main/3.%20spacex-data-wrangling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yousefhosam-b/IBM_SpaceX_Capstone_Project/tree/main/5.%20eda-dataviz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sefhosam-b/IBM_SpaceX_Capstone_Project/tree/main/4.%20eda-sq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sefhosam-b/IBM_SpaceX_Capstone_Project/tree/main/6.%20launch-site-loca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sefhosam-b/IBM_SpaceX_Capstone_Project/tree/main/7.%20dashboar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sefhosam-b/IBM_SpaceX_Capstone_Project/tree/main/8.%20machine-learning-predic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yousefhosam-b/IBM_SpaceX_Capstone_Projec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github.com/yousefhosam-b/IBM_SpaceX_Capstone_Project/tree/main/1.%20spacex-data-collection-api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s://github.com/yousefhosam-b/IBM_SpaceX_Capstone_Project/tree/main/2.%20webscrap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Yousef Elbayoumi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20,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6C2DC37-9597-4753-9A5E-77476F10A12F}"/>
              </a:ext>
            </a:extLst>
          </p:cNvPr>
          <p:cNvSpPr txBox="1">
            <a:spLocks/>
          </p:cNvSpPr>
          <p:nvPr/>
        </p:nvSpPr>
        <p:spPr>
          <a:xfrm>
            <a:off x="745920" y="1617201"/>
            <a:ext cx="3801989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1. Loading the data set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6BB7525-55D4-4120-9FA2-CCBD347C79E9}"/>
              </a:ext>
            </a:extLst>
          </p:cNvPr>
          <p:cNvSpPr txBox="1">
            <a:spLocks/>
          </p:cNvSpPr>
          <p:nvPr/>
        </p:nvSpPr>
        <p:spPr>
          <a:xfrm>
            <a:off x="8347580" y="2898640"/>
            <a:ext cx="3533883" cy="549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2. Creating landing outcomes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EF0D4A7-DFF2-48A2-95BA-8BB9859CD7FA}"/>
              </a:ext>
            </a:extLst>
          </p:cNvPr>
          <p:cNvSpPr txBox="1">
            <a:spLocks/>
          </p:cNvSpPr>
          <p:nvPr/>
        </p:nvSpPr>
        <p:spPr>
          <a:xfrm>
            <a:off x="734028" y="2758224"/>
            <a:ext cx="5063266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3. Finding the bad outcomes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76B1849-49A2-49B7-AB52-F1EC9DDB0E2F}"/>
              </a:ext>
            </a:extLst>
          </p:cNvPr>
          <p:cNvSpPr txBox="1">
            <a:spLocks/>
          </p:cNvSpPr>
          <p:nvPr/>
        </p:nvSpPr>
        <p:spPr>
          <a:xfrm>
            <a:off x="7991739" y="3984238"/>
            <a:ext cx="3820159" cy="549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4. Presenting outcomes as 0 and 1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2318057-9E8A-4DC2-A4A9-AD08F2C0F5EE}"/>
              </a:ext>
            </a:extLst>
          </p:cNvPr>
          <p:cNvSpPr txBox="1">
            <a:spLocks/>
          </p:cNvSpPr>
          <p:nvPr/>
        </p:nvSpPr>
        <p:spPr>
          <a:xfrm>
            <a:off x="634820" y="4844592"/>
            <a:ext cx="5261682" cy="401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5. Determining the success outcome 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776C01A-FD98-4034-ABC2-92EE31D1EAFE}"/>
              </a:ext>
            </a:extLst>
          </p:cNvPr>
          <p:cNvSpPr txBox="1">
            <a:spLocks/>
          </p:cNvSpPr>
          <p:nvPr/>
        </p:nvSpPr>
        <p:spPr>
          <a:xfrm>
            <a:off x="5707470" y="5323967"/>
            <a:ext cx="4332824" cy="6657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6. Convert the data to csv file with name ‘dataset_part_2.csv’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93573C-569A-4C93-A790-5F4083CB0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52" y="1998482"/>
            <a:ext cx="6819563" cy="505153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6C46515F-AF83-4908-8A11-52D3B2DCA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871" y="766185"/>
            <a:ext cx="3350689" cy="2107576"/>
          </a:xfrm>
          <a:prstGeom prst="rect">
            <a:avLst/>
          </a:prstGeom>
        </p:spPr>
      </p:pic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05B36678-EE41-4857-A66F-FF6A18D59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52" y="3293080"/>
            <a:ext cx="5273497" cy="762066"/>
          </a:xfrm>
          <a:prstGeom prst="rect">
            <a:avLst/>
          </a:prstGeom>
        </p:spPr>
      </p:pic>
      <p:pic>
        <p:nvPicPr>
          <p:cNvPr id="27" name="Picture 2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BD6C22E5-D24F-415A-89F0-EECD09CA8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058" y="2628112"/>
            <a:ext cx="967824" cy="2644369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2FB0840-9115-4E61-B157-EA25C3AA7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74" y="5381068"/>
            <a:ext cx="1907159" cy="6486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28E549-9282-40B9-AF80-5613265A5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3956" y="6061927"/>
            <a:ext cx="4231174" cy="401150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DCAA90-CA78-4401-BC87-424CDF1B57C3}"/>
              </a:ext>
            </a:extLst>
          </p:cNvPr>
          <p:cNvSpPr txBox="1">
            <a:spLocks/>
          </p:cNvSpPr>
          <p:nvPr/>
        </p:nvSpPr>
        <p:spPr>
          <a:xfrm>
            <a:off x="4064433" y="124915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10"/>
              </a:rPr>
              <a:t>https://github.com/yousefhosam-b/IBM_SpaceX_Capstone_Project/tree/main/3.%20spacex-data-wrangling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4078E71-0455-4641-A183-830EB959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17" y="3697889"/>
            <a:ext cx="3959654" cy="2327684"/>
          </a:xfrm>
          <a:prstGeom prst="rect">
            <a:avLst/>
          </a:prstGeom>
        </p:spPr>
      </p:pic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B62E5551-CC78-460D-A0C1-9238B3C4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60" y="1414412"/>
            <a:ext cx="3002223" cy="2600737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026F1F8-4447-44FE-8B50-721CCDC36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949" y="4227654"/>
            <a:ext cx="3445222" cy="2513287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0F662BA2-C298-4B68-86B1-8D51A499B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17" y="1542736"/>
            <a:ext cx="6318485" cy="136182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71751B6B-DE35-4E82-B827-9EAED48C897C}"/>
              </a:ext>
            </a:extLst>
          </p:cNvPr>
          <p:cNvSpPr txBox="1">
            <a:spLocks/>
          </p:cNvSpPr>
          <p:nvPr/>
        </p:nvSpPr>
        <p:spPr>
          <a:xfrm>
            <a:off x="604517" y="2923847"/>
            <a:ext cx="7343831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Categorial plot between Flight number and Pay load mass (kg)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22BC52DE-C246-4B18-95A0-7AD3CEA1949F}"/>
              </a:ext>
            </a:extLst>
          </p:cNvPr>
          <p:cNvSpPr txBox="1">
            <a:spLocks/>
          </p:cNvSpPr>
          <p:nvPr/>
        </p:nvSpPr>
        <p:spPr>
          <a:xfrm>
            <a:off x="5709599" y="3469710"/>
            <a:ext cx="3005173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Bar chart between Orbit and Success rate of each orbit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03A80C96-9895-48C0-AFCF-FAC0322F165A}"/>
              </a:ext>
            </a:extLst>
          </p:cNvPr>
          <p:cNvSpPr txBox="1">
            <a:spLocks/>
          </p:cNvSpPr>
          <p:nvPr/>
        </p:nvSpPr>
        <p:spPr>
          <a:xfrm>
            <a:off x="513136" y="6174634"/>
            <a:ext cx="4728767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Scatter plot between Orbit and Flight number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E5E344C-0DE3-4B00-B1D8-05CB8DA47BD8}"/>
              </a:ext>
            </a:extLst>
          </p:cNvPr>
          <p:cNvSpPr txBox="1">
            <a:spLocks/>
          </p:cNvSpPr>
          <p:nvPr/>
        </p:nvSpPr>
        <p:spPr>
          <a:xfrm>
            <a:off x="5614192" y="4820628"/>
            <a:ext cx="1781200" cy="14339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Line chart between Year and Success rate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B9A2819-283C-4B23-9594-944C534BC7E2}"/>
              </a:ext>
            </a:extLst>
          </p:cNvPr>
          <p:cNvSpPr txBox="1">
            <a:spLocks/>
          </p:cNvSpPr>
          <p:nvPr/>
        </p:nvSpPr>
        <p:spPr>
          <a:xfrm>
            <a:off x="6513592" y="224920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7"/>
              </a:rPr>
              <a:t>https://github.com/yousefhosam-b/IBM_SpaceX_Capstone_Project/tree/main/5.%20eda-dataviz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0605"/>
            <a:ext cx="7459589" cy="5490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SQL queries to answer  the following questions: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000" dirty="0"/>
          </a:p>
          <a:p>
            <a:r>
              <a:rPr lang="en-GB" sz="1400" dirty="0"/>
              <a:t>Display the names of the unique launch sites in the space mission</a:t>
            </a:r>
          </a:p>
          <a:p>
            <a:r>
              <a:rPr lang="en-GB" sz="1400" dirty="0"/>
              <a:t>Display 5 records where launch sites begin with the string 'CCA'</a:t>
            </a:r>
          </a:p>
          <a:p>
            <a:r>
              <a:rPr lang="en-GB" sz="1400" dirty="0"/>
              <a:t>Display the total payload mass carried by boosters launched by NASA (CRS)</a:t>
            </a:r>
          </a:p>
          <a:p>
            <a:r>
              <a:rPr lang="en-GB" sz="1400" dirty="0"/>
              <a:t>Display average payload mass carried by booster version F9 v1.1</a:t>
            </a:r>
          </a:p>
          <a:p>
            <a:r>
              <a:rPr lang="en-GB" sz="1400" dirty="0"/>
              <a:t>List the date when the first successful landing outcome in-ground pad was achieved</a:t>
            </a:r>
          </a:p>
          <a:p>
            <a:r>
              <a:rPr lang="en-GB" sz="1400" dirty="0"/>
              <a:t>List the names of the boosters which have success in drone ship and have payload mass greater than 4000 but less than 6000</a:t>
            </a:r>
          </a:p>
          <a:p>
            <a:r>
              <a:rPr lang="en-GB" sz="1400" dirty="0"/>
              <a:t>List the total number of successful and failure mission outcomes</a:t>
            </a:r>
          </a:p>
          <a:p>
            <a:r>
              <a:rPr lang="en-GB" sz="1400" dirty="0"/>
              <a:t>List the names of the </a:t>
            </a:r>
            <a:r>
              <a:rPr lang="en-GB" sz="1400" dirty="0" err="1"/>
              <a:t>booster_versions</a:t>
            </a:r>
            <a:r>
              <a:rPr lang="en-GB" sz="1400" dirty="0"/>
              <a:t> which have carried the maximum payload mass. Use a subquery</a:t>
            </a:r>
          </a:p>
          <a:p>
            <a:r>
              <a:rPr lang="en-GB" sz="1400" dirty="0"/>
              <a:t>List the failed </a:t>
            </a:r>
            <a:r>
              <a:rPr lang="en-GB" sz="1400" dirty="0" err="1"/>
              <a:t>landing_outcomes</a:t>
            </a:r>
            <a:r>
              <a:rPr lang="en-GB" sz="1400" dirty="0"/>
              <a:t> in drone ship, their booster versions, and launch site names for the in year 2015</a:t>
            </a:r>
          </a:p>
          <a:p>
            <a:r>
              <a:rPr lang="en-GB" sz="1400" dirty="0"/>
              <a:t>Rank the count of landing outcomes (such as Failure (drone ship) or Success (ground pad)) between the date 2010-06-04 and 2017-03-20, in descending order</a:t>
            </a:r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D29225F-1C72-4873-81C4-56349B9E42E7}"/>
              </a:ext>
            </a:extLst>
          </p:cNvPr>
          <p:cNvSpPr txBox="1">
            <a:spLocks/>
          </p:cNvSpPr>
          <p:nvPr/>
        </p:nvSpPr>
        <p:spPr>
          <a:xfrm>
            <a:off x="5199352" y="266334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https://github.com/yousefhosam-b/IBM_SpaceX_Capstone_Project/tree/main/4.%20eda-sql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35683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create marks on the maps.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create a circles above markers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folium.Icon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create an icon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create polynomial line between the points.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folium.plugins.AntPath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create animated line between the points.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was used to simplify the maps which contain several markers with identical coordination.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96C6E5C-75A0-4D17-9551-DC8A40395F7A}"/>
              </a:ext>
            </a:extLst>
          </p:cNvPr>
          <p:cNvSpPr txBox="1">
            <a:spLocks/>
          </p:cNvSpPr>
          <p:nvPr/>
        </p:nvSpPr>
        <p:spPr>
          <a:xfrm>
            <a:off x="3477229" y="5654747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https://github.com/yousefhosam-b/IBM_SpaceX_Capstone_Project/tree/main/6.%20launch-site-location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95C2633-A7D2-47BC-8913-937152320E39}"/>
              </a:ext>
            </a:extLst>
          </p:cNvPr>
          <p:cNvSpPr txBox="1">
            <a:spLocks/>
          </p:cNvSpPr>
          <p:nvPr/>
        </p:nvSpPr>
        <p:spPr>
          <a:xfrm>
            <a:off x="838200" y="1875054"/>
            <a:ext cx="10515600" cy="35790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and html components were used as they are the most important thing and almost everything depends on them, such as graphs, tables, dropdowns,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was used to simplifying the work by creating dataframe.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plot the graphs.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and scatter chart were used to for plotting purposes.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Rangeslider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for payload mass range selection.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was used for launch sites.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A52CF4-CC66-4626-AE42-E7869D0A35DB}"/>
              </a:ext>
            </a:extLst>
          </p:cNvPr>
          <p:cNvSpPr txBox="1">
            <a:spLocks/>
          </p:cNvSpPr>
          <p:nvPr/>
        </p:nvSpPr>
        <p:spPr>
          <a:xfrm>
            <a:off x="3065753" y="5541244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https://github.com/yousefhosam-b/IBM_SpaceX_Capstone_Project/tree/main/7.%20dashboard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9057C84-4210-4404-8F4E-4E16B30A3EE4}"/>
              </a:ext>
            </a:extLst>
          </p:cNvPr>
          <p:cNvSpPr txBox="1">
            <a:spLocks/>
          </p:cNvSpPr>
          <p:nvPr/>
        </p:nvSpPr>
        <p:spPr>
          <a:xfrm>
            <a:off x="796066" y="1683990"/>
            <a:ext cx="3801989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1. Building the model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FE92832-3E33-401F-B9D1-7B51FCA3CA66}"/>
              </a:ext>
            </a:extLst>
          </p:cNvPr>
          <p:cNvSpPr txBox="1">
            <a:spLocks/>
          </p:cNvSpPr>
          <p:nvPr/>
        </p:nvSpPr>
        <p:spPr>
          <a:xfrm>
            <a:off x="8423659" y="2736429"/>
            <a:ext cx="2743190" cy="342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2. Evaluating the model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D40334E-E6A3-4AB5-87AD-0D56EB1C95CA}"/>
              </a:ext>
            </a:extLst>
          </p:cNvPr>
          <p:cNvSpPr txBox="1">
            <a:spLocks/>
          </p:cNvSpPr>
          <p:nvPr/>
        </p:nvSpPr>
        <p:spPr>
          <a:xfrm>
            <a:off x="796066" y="4194964"/>
            <a:ext cx="5063266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3. Finding the optimal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606D3B-A4CA-4FB1-A0DE-A227B6008B4B}"/>
              </a:ext>
            </a:extLst>
          </p:cNvPr>
          <p:cNvCxnSpPr/>
          <p:nvPr/>
        </p:nvCxnSpPr>
        <p:spPr>
          <a:xfrm>
            <a:off x="6096000" y="1781765"/>
            <a:ext cx="0" cy="36760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544D290-FEF5-49DD-838D-E85C54E77E11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235144" y="651060"/>
            <a:ext cx="254585" cy="333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A7E5CF8-E81E-4C4D-A3E1-BA54030550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32669" y="3119749"/>
            <a:ext cx="3327700" cy="451080"/>
          </a:xfrm>
          <a:prstGeom prst="bentConnector3">
            <a:avLst>
              <a:gd name="adj1" fmla="val 2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BD6BAE3-7391-4A4D-9A33-EE2F220E5222}"/>
              </a:ext>
            </a:extLst>
          </p:cNvPr>
          <p:cNvCxnSpPr/>
          <p:nvPr/>
        </p:nvCxnSpPr>
        <p:spPr>
          <a:xfrm rot="16200000" flipH="1">
            <a:off x="4235145" y="3162035"/>
            <a:ext cx="254585" cy="333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D636742-4459-4263-BC4F-637645F7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F7266854-9FB4-4D8D-99E7-08A34D9C38EC}"/>
              </a:ext>
            </a:extLst>
          </p:cNvPr>
          <p:cNvSpPr txBox="1">
            <a:spLocks/>
          </p:cNvSpPr>
          <p:nvPr/>
        </p:nvSpPr>
        <p:spPr>
          <a:xfrm>
            <a:off x="1455899" y="2502286"/>
            <a:ext cx="4511515" cy="16619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Create column for the class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Standardize the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Split the data info train and test sets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Build GridSearchCV model and fit the data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08FC743-15A8-47F2-862B-007D31D64D82}"/>
              </a:ext>
            </a:extLst>
          </p:cNvPr>
          <p:cNvSpPr txBox="1">
            <a:spLocks/>
          </p:cNvSpPr>
          <p:nvPr/>
        </p:nvSpPr>
        <p:spPr>
          <a:xfrm>
            <a:off x="1455899" y="5080189"/>
            <a:ext cx="4763842" cy="1661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Find the best hyperparameters for the models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Find the best model with highest accuracy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Confirm the optimal model 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E39B195E-7096-427E-B011-B8B3C53BA836}"/>
              </a:ext>
            </a:extLst>
          </p:cNvPr>
          <p:cNvSpPr txBox="1">
            <a:spLocks/>
          </p:cNvSpPr>
          <p:nvPr/>
        </p:nvSpPr>
        <p:spPr>
          <a:xfrm>
            <a:off x="6826511" y="3795845"/>
            <a:ext cx="4763842" cy="16619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Calculating the accuracies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Calculating the confusion matrixes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Plot the results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5749213-CFC4-456F-9CF1-F03D43314333}"/>
              </a:ext>
            </a:extLst>
          </p:cNvPr>
          <p:cNvSpPr txBox="1">
            <a:spLocks/>
          </p:cNvSpPr>
          <p:nvPr/>
        </p:nvSpPr>
        <p:spPr>
          <a:xfrm>
            <a:off x="5106355" y="5857876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3"/>
              </a:rPr>
              <a:t>https://github.com/yousefhosam-b/IBM_SpaceX_Capstone_Project/tree/main/8.%20machine-learning-prediction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16041" y="2932914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increase of flight number, the success rate is increasing as well in the launch sites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0615644-8F82-4242-B037-5552A1FE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99" y="1952272"/>
            <a:ext cx="8003381" cy="36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B852A4F-191C-44A2-8519-EA5FEE1B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03" y="1866292"/>
            <a:ext cx="7654016" cy="351474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1E6552-1C2E-4D8D-A684-5F2C0731F2C4}"/>
              </a:ext>
            </a:extLst>
          </p:cNvPr>
          <p:cNvSpPr txBox="1">
            <a:spLocks/>
          </p:cNvSpPr>
          <p:nvPr/>
        </p:nvSpPr>
        <p:spPr>
          <a:xfrm>
            <a:off x="146068" y="2814217"/>
            <a:ext cx="4081687" cy="2123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increase of Pay load Mass, the success rate is increasing as well in the launch sites 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01E5E172-FED9-4C47-9624-4056023B0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58" y="1645920"/>
            <a:ext cx="5055757" cy="437965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C0B765-676D-4826-9C0D-9A9CD91199D8}"/>
              </a:ext>
            </a:extLst>
          </p:cNvPr>
          <p:cNvSpPr txBox="1">
            <a:spLocks/>
          </p:cNvSpPr>
          <p:nvPr/>
        </p:nvSpPr>
        <p:spPr>
          <a:xfrm>
            <a:off x="6744805" y="2653305"/>
            <a:ext cx="4540806" cy="18111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have a success rate of 100%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a success rate of 0%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5557899-8F5D-4E76-A7C5-D53B968B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82" y="1614042"/>
            <a:ext cx="6810430" cy="400351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23D12A-7778-451A-8199-148E5FE0427C}"/>
              </a:ext>
            </a:extLst>
          </p:cNvPr>
          <p:cNvSpPr txBox="1">
            <a:spLocks/>
          </p:cNvSpPr>
          <p:nvPr/>
        </p:nvSpPr>
        <p:spPr>
          <a:xfrm>
            <a:off x="146068" y="2814217"/>
            <a:ext cx="4081687" cy="2123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hard to tell anything here, but we can say there is no actual relationship between flight number and GTO.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B899DA2-FA09-4AE1-8807-D8AB1981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8" y="1697129"/>
            <a:ext cx="6754142" cy="38747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FFC910-4BA0-485B-B247-8282776B7C59}"/>
              </a:ext>
            </a:extLst>
          </p:cNvPr>
          <p:cNvSpPr txBox="1">
            <a:spLocks/>
          </p:cNvSpPr>
          <p:nvPr/>
        </p:nvSpPr>
        <p:spPr>
          <a:xfrm>
            <a:off x="7279216" y="2728925"/>
            <a:ext cx="4540806" cy="23486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thing to see is how the Pay load Mass between 2000 and 3000 is affecting ISS.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Similarly, Pay load Mass between 3000 and 7000 is affecting GTO.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6F9D2BF-6E92-4843-9730-4521F202E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13" y="1695032"/>
            <a:ext cx="5747357" cy="41926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4CE38D-E4AE-44C6-9789-7B4DDA065266}"/>
              </a:ext>
            </a:extLst>
          </p:cNvPr>
          <p:cNvSpPr txBox="1">
            <a:spLocks/>
          </p:cNvSpPr>
          <p:nvPr/>
        </p:nvSpPr>
        <p:spPr>
          <a:xfrm>
            <a:off x="770011" y="2814217"/>
            <a:ext cx="4081687" cy="2123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the year 2013, there was a massive increase in success rate. However, it dropped little in 2018 but later it got stronger than before.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EC76C-4E07-4B8F-A322-A11123F0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1945243"/>
            <a:ext cx="6544950" cy="310709"/>
          </a:xfrm>
          <a:prstGeom prst="rect">
            <a:avLst/>
          </a:prstGeom>
        </p:spPr>
      </p:pic>
      <p:pic>
        <p:nvPicPr>
          <p:cNvPr id="8" name="Picture 7" descr="Text, table&#10;&#10;Description automatically generated">
            <a:extLst>
              <a:ext uri="{FF2B5EF4-FFF2-40B4-BE49-F238E27FC236}">
                <a16:creationId xmlns:a16="http://schemas.microsoft.com/office/drawing/2014/main" id="{DB2DF712-CD32-4F4B-AB84-188F9DE7C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50" y="2582662"/>
            <a:ext cx="2880645" cy="331035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A0E97C-9627-4374-A70C-6F4BB6A7EE7E}"/>
              </a:ext>
            </a:extLst>
          </p:cNvPr>
          <p:cNvSpPr txBox="1">
            <a:spLocks/>
          </p:cNvSpPr>
          <p:nvPr/>
        </p:nvSpPr>
        <p:spPr>
          <a:xfrm>
            <a:off x="6540973" y="2932914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 unique values by using “DISTINCT”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93AA94A-9491-46E3-898A-CDD8BA16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69895"/>
            <a:ext cx="8144617" cy="2946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0596A-0EBF-48C7-A9A2-1B090A264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638839"/>
            <a:ext cx="7826931" cy="4256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CB396B-B319-4871-930D-9BC97D83A185}"/>
              </a:ext>
            </a:extLst>
          </p:cNvPr>
          <p:cNvSpPr txBox="1">
            <a:spLocks/>
          </p:cNvSpPr>
          <p:nvPr/>
        </p:nvSpPr>
        <p:spPr>
          <a:xfrm>
            <a:off x="2492193" y="5461354"/>
            <a:ext cx="7071235" cy="9658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only 5 rows by using “LIMIT”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F7529-B613-4C76-B398-2D10021C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5" y="1756620"/>
            <a:ext cx="10292026" cy="343973"/>
          </a:xfrm>
          <a:prstGeom prst="rect">
            <a:avLst/>
          </a:prstGeom>
        </p:spPr>
      </p:pic>
      <p:pic>
        <p:nvPicPr>
          <p:cNvPr id="8" name="Picture 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C678BA2-38C6-4088-B480-D45A6BA8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0" y="2515241"/>
            <a:ext cx="5132177" cy="147768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6BFF1F-794C-46A8-B249-613E91A8F80C}"/>
              </a:ext>
            </a:extLst>
          </p:cNvPr>
          <p:cNvSpPr txBox="1">
            <a:spLocks/>
          </p:cNvSpPr>
          <p:nvPr/>
        </p:nvSpPr>
        <p:spPr>
          <a:xfrm>
            <a:off x="6540973" y="2932914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sum of all values by using “SUM”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BBBF4-EDE6-4DA0-BD13-18B0FF42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11483"/>
            <a:ext cx="9437969" cy="549049"/>
          </a:xfrm>
          <a:prstGeom prst="rect">
            <a:avLst/>
          </a:prstGeom>
        </p:spPr>
      </p:pic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DADFC33D-92F9-4F94-AEA5-C6EC7286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2761002"/>
            <a:ext cx="6478866" cy="13359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6D184E-B7B2-4126-BF46-44062F070F77}"/>
              </a:ext>
            </a:extLst>
          </p:cNvPr>
          <p:cNvSpPr txBox="1">
            <a:spLocks/>
          </p:cNvSpPr>
          <p:nvPr/>
        </p:nvSpPr>
        <p:spPr>
          <a:xfrm>
            <a:off x="6540973" y="4268153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average of all values by using “AVG”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8999F-C675-4FA9-B212-A481BC78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8" y="1767714"/>
            <a:ext cx="9821872" cy="746825"/>
          </a:xfrm>
          <a:prstGeom prst="rect">
            <a:avLst/>
          </a:prstGeom>
        </p:spPr>
      </p:pic>
      <p:pic>
        <p:nvPicPr>
          <p:cNvPr id="8" name="Picture 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40054A53-A0E1-41A0-BE53-791CAFD6B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58" y="2986494"/>
            <a:ext cx="5639934" cy="12735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34E158-4EE9-463E-91CE-8B0B81F82B7F}"/>
              </a:ext>
            </a:extLst>
          </p:cNvPr>
          <p:cNvSpPr txBox="1">
            <a:spLocks/>
          </p:cNvSpPr>
          <p:nvPr/>
        </p:nvSpPr>
        <p:spPr>
          <a:xfrm>
            <a:off x="6839141" y="3623261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first successful data by using “MIN”, because first date is same with the minimum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Text, table&#10;&#10;Description automatically generated">
            <a:extLst>
              <a:ext uri="{FF2B5EF4-FFF2-40B4-BE49-F238E27FC236}">
                <a16:creationId xmlns:a16="http://schemas.microsoft.com/office/drawing/2014/main" id="{06EB8785-6A05-4BF4-AF4D-F7E38B29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69" y="2830172"/>
            <a:ext cx="2824836" cy="3202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0D8D1-D27B-4EB2-8B4D-AA28994D3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875395"/>
            <a:ext cx="9578452" cy="65085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159ACF-39C4-479F-8301-F0DA10EE6AF7}"/>
              </a:ext>
            </a:extLst>
          </p:cNvPr>
          <p:cNvSpPr txBox="1">
            <a:spLocks/>
          </p:cNvSpPr>
          <p:nvPr/>
        </p:nvSpPr>
        <p:spPr>
          <a:xfrm>
            <a:off x="6411882" y="3429000"/>
            <a:ext cx="3751262" cy="16927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mass data was taken between 4000 and 6000 only, and the landing outcome was determined to be “success drone ship”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70469" y="2325039"/>
            <a:ext cx="6037153" cy="1623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with several 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were built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visualizations were created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2A6FAA-846B-4FB7-9CA7-12C05321DA37}"/>
              </a:ext>
            </a:extLst>
          </p:cNvPr>
          <p:cNvSpPr txBox="1">
            <a:spLocks/>
          </p:cNvSpPr>
          <p:nvPr/>
        </p:nvSpPr>
        <p:spPr>
          <a:xfrm>
            <a:off x="958903" y="1612304"/>
            <a:ext cx="6037154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9DD7A5-4AC8-4237-9030-6D53F22B4103}"/>
              </a:ext>
            </a:extLst>
          </p:cNvPr>
          <p:cNvSpPr txBox="1">
            <a:spLocks/>
          </p:cNvSpPr>
          <p:nvPr/>
        </p:nvSpPr>
        <p:spPr>
          <a:xfrm>
            <a:off x="958903" y="4228713"/>
            <a:ext cx="6037154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</a:t>
            </a:r>
            <a:r>
              <a:rPr lang="tr-TR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tr-TR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r>
              <a:rPr lang="tr-TR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168819-79FF-48C3-972C-1A45753137CD}"/>
              </a:ext>
            </a:extLst>
          </p:cNvPr>
          <p:cNvSpPr txBox="1">
            <a:spLocks/>
          </p:cNvSpPr>
          <p:nvPr/>
        </p:nvSpPr>
        <p:spPr>
          <a:xfrm>
            <a:off x="1170468" y="4891448"/>
            <a:ext cx="6037153" cy="1623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optimal model was acquired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Visualizations were great for decision making 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49F9F9C-61DA-46D9-AF83-EF63ACC6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8" y="2391445"/>
            <a:ext cx="2975101" cy="1348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40BA0-08D1-43E8-92A5-BCD88F120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8" y="4123058"/>
            <a:ext cx="9621057" cy="401638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5F043680-8E59-42F2-9AB7-18F272234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8" y="4847861"/>
            <a:ext cx="2541551" cy="152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2D6EE8-FB4A-44FF-A642-6DC2AAF94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98" y="1661183"/>
            <a:ext cx="10030553" cy="3539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79570A-BBE9-4C7D-A8DF-3AD476C71F31}"/>
              </a:ext>
            </a:extLst>
          </p:cNvPr>
          <p:cNvSpPr txBox="1">
            <a:spLocks/>
          </p:cNvSpPr>
          <p:nvPr/>
        </p:nvSpPr>
        <p:spPr>
          <a:xfrm>
            <a:off x="5642974" y="2480523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number of all the successful mission by using “COUNT” and LIKE “Success%”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81EC573-86CC-4A3A-91FE-F0AE6F7C9484}"/>
              </a:ext>
            </a:extLst>
          </p:cNvPr>
          <p:cNvSpPr txBox="1">
            <a:spLocks/>
          </p:cNvSpPr>
          <p:nvPr/>
        </p:nvSpPr>
        <p:spPr>
          <a:xfrm>
            <a:off x="5642974" y="4869256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number of all the failure mission by using “COUNT” and LIKE “Failure%”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4061A74-5F93-422B-B9F9-C6A8CB5C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6" y="2474259"/>
            <a:ext cx="4439709" cy="4147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AB34-EB04-49E3-8DBC-14D3156F5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76" y="1793191"/>
            <a:ext cx="9492639" cy="5225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27542E-3218-4655-A11C-0C0F5ED3E8A5}"/>
              </a:ext>
            </a:extLst>
          </p:cNvPr>
          <p:cNvSpPr txBox="1">
            <a:spLocks/>
          </p:cNvSpPr>
          <p:nvPr/>
        </p:nvSpPr>
        <p:spPr>
          <a:xfrm>
            <a:off x="6540973" y="2932914"/>
            <a:ext cx="3751262" cy="1692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maximum payload masses by using “MAX”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D04BF-3879-4745-8F28-64BEDF0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10661"/>
            <a:ext cx="9706069" cy="54904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D72B981-E55A-4765-BFD4-6BCBC7BC4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2866647"/>
            <a:ext cx="4965699" cy="167308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95B23C-15A9-4FD5-9620-A8E104B6F164}"/>
              </a:ext>
            </a:extLst>
          </p:cNvPr>
          <p:cNvSpPr txBox="1">
            <a:spLocks/>
          </p:cNvSpPr>
          <p:nvPr/>
        </p:nvSpPr>
        <p:spPr>
          <a:xfrm>
            <a:off x="6540972" y="2932914"/>
            <a:ext cx="3935107" cy="21124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get the months by using month(DATE) and in the WHERE function we assigned the year value to “2015”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C43DFE5-B7F0-4DF3-AE25-A4B5798B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91" y="2909529"/>
            <a:ext cx="3403154" cy="3732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7A33DD-E5E7-438A-9D2D-F22BB6204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96" y="1764256"/>
            <a:ext cx="10193352" cy="9301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3DE439-4616-4217-8468-0273F6A75F9D}"/>
              </a:ext>
            </a:extLst>
          </p:cNvPr>
          <p:cNvSpPr txBox="1">
            <a:spLocks/>
          </p:cNvSpPr>
          <p:nvPr/>
        </p:nvSpPr>
        <p:spPr>
          <a:xfrm>
            <a:off x="5945025" y="3317248"/>
            <a:ext cx="4317769" cy="21691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“ORDER” we can order the values in descending order, and with “COUNT” we can count all numbers as we did previously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Sites’ Location Markers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9C4E970-F21D-428C-9CBB-34C0DE99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7483"/>
            <a:ext cx="7361683" cy="37202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366623-4889-4228-9467-CA17D496B056}"/>
              </a:ext>
            </a:extLst>
          </p:cNvPr>
          <p:cNvSpPr txBox="1">
            <a:spLocks/>
          </p:cNvSpPr>
          <p:nvPr/>
        </p:nvSpPr>
        <p:spPr>
          <a:xfrm>
            <a:off x="8326419" y="3194649"/>
            <a:ext cx="3758005" cy="9259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launches are near USA, Florida, and California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FCB9F0E-AB1B-4487-B36C-FC381015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046" y="2115608"/>
            <a:ext cx="6454940" cy="2882055"/>
          </a:xfrm>
          <a:prstGeom prst="rect">
            <a:avLst/>
          </a:prstGeom>
        </p:spPr>
      </p:pic>
      <p:pic>
        <p:nvPicPr>
          <p:cNvPr id="7" name="Picture 6" descr="Diagram, shape&#10;&#10;Description automatically generated">
            <a:extLst>
              <a:ext uri="{FF2B5EF4-FFF2-40B4-BE49-F238E27FC236}">
                <a16:creationId xmlns:a16="http://schemas.microsoft.com/office/drawing/2014/main" id="{7889C994-8F81-45B5-89F8-2C5AA3D7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882" y="2115608"/>
            <a:ext cx="2243134" cy="242952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158F68A-C6F7-40AF-B7D4-EA94C6ACD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44" y="2115607"/>
            <a:ext cx="2499123" cy="242952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41FFFB-CF6E-49C7-A305-CF79DC54877A}"/>
              </a:ext>
            </a:extLst>
          </p:cNvPr>
          <p:cNvSpPr txBox="1">
            <a:spLocks/>
          </p:cNvSpPr>
          <p:nvPr/>
        </p:nvSpPr>
        <p:spPr>
          <a:xfrm>
            <a:off x="1341177" y="4997663"/>
            <a:ext cx="3963354" cy="10748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means successful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means Failure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to its Proximities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85297EC-2199-4780-85C9-F6C90F66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8" y="1550769"/>
            <a:ext cx="6098063" cy="2390278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F3EAD55-1416-4F95-A400-E682E10D2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" y="4112092"/>
            <a:ext cx="6098063" cy="24316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921088-942F-4741-8442-7BBCCEE91B24}"/>
              </a:ext>
            </a:extLst>
          </p:cNvPr>
          <p:cNvSpPr txBox="1">
            <a:spLocks/>
          </p:cNvSpPr>
          <p:nvPr/>
        </p:nvSpPr>
        <p:spPr>
          <a:xfrm>
            <a:off x="7355245" y="3395439"/>
            <a:ext cx="3930366" cy="14849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distances from launch sites to its proximities, they weren’t far from railway tracks. 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2936673-46E0-44C4-B08A-DA2CDAF8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82" y="1631298"/>
            <a:ext cx="9638635" cy="30805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33CFC9-83A5-4CD3-9B59-C2BCA1C0E11F}"/>
              </a:ext>
            </a:extLst>
          </p:cNvPr>
          <p:cNvSpPr txBox="1">
            <a:spLocks/>
          </p:cNvSpPr>
          <p:nvPr/>
        </p:nvSpPr>
        <p:spPr>
          <a:xfrm>
            <a:off x="1484554" y="4809302"/>
            <a:ext cx="9133243" cy="148492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score with 41.7%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comes next with 29.2%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VAFB SLC-4E and CCAFS SLC-40 with 16.7% and 12.5% respectively 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5DA8EB-F197-4EC1-BBCC-818D0D6712BC}"/>
              </a:ext>
            </a:extLst>
          </p:cNvPr>
          <p:cNvSpPr txBox="1">
            <a:spLocks/>
          </p:cNvSpPr>
          <p:nvPr/>
        </p:nvSpPr>
        <p:spPr>
          <a:xfrm>
            <a:off x="958903" y="1612304"/>
            <a:ext cx="6037154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EF84DD-D910-4754-804D-1AF050054CC2}"/>
              </a:ext>
            </a:extLst>
          </p:cNvPr>
          <p:cNvSpPr txBox="1">
            <a:spLocks/>
          </p:cNvSpPr>
          <p:nvPr/>
        </p:nvSpPr>
        <p:spPr>
          <a:xfrm>
            <a:off x="1188228" y="2335349"/>
            <a:ext cx="6037153" cy="162301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will work in SpaceX company and try to predict the Falcon 9 first stage. It’s important to know if the rockets will land successfully or not because the failure will cost the company much resources.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B1F343-4F81-41DC-83E7-6A6AB30C9EC3}"/>
              </a:ext>
            </a:extLst>
          </p:cNvPr>
          <p:cNvSpPr txBox="1">
            <a:spLocks/>
          </p:cNvSpPr>
          <p:nvPr/>
        </p:nvSpPr>
        <p:spPr>
          <a:xfrm>
            <a:off x="958903" y="4122460"/>
            <a:ext cx="6495805" cy="86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that need answers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C01B5E-D3F0-4A4F-8EE1-BF124D066991}"/>
              </a:ext>
            </a:extLst>
          </p:cNvPr>
          <p:cNvSpPr txBox="1">
            <a:spLocks/>
          </p:cNvSpPr>
          <p:nvPr/>
        </p:nvSpPr>
        <p:spPr>
          <a:xfrm>
            <a:off x="1340628" y="4804194"/>
            <a:ext cx="6749123" cy="16230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factors are behind the failure of landing?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the rockets land successfully?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the accuracy of a successful landing?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Score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E7982E1-3CF0-424E-A6DD-FC8408C57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80" y="1850778"/>
            <a:ext cx="10389239" cy="31564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DDFDA7-45A0-425D-BE6A-2AACB06A775E}"/>
              </a:ext>
            </a:extLst>
          </p:cNvPr>
          <p:cNvSpPr txBox="1">
            <a:spLocks/>
          </p:cNvSpPr>
          <p:nvPr/>
        </p:nvSpPr>
        <p:spPr>
          <a:xfrm>
            <a:off x="1529377" y="5226565"/>
            <a:ext cx="9133243" cy="10105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score with 76.9% with payload range of 2000 kg – 10000 kg, and FT booster version has the highest score 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F9851C-D3D1-4A38-8323-019C9320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2" y="1405042"/>
            <a:ext cx="7960659" cy="2228637"/>
          </a:xfrm>
          <a:prstGeom prst="rect">
            <a:avLst/>
          </a:prstGeom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90777C6-1145-465B-83B0-53DA8B3B0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31" y="3993946"/>
            <a:ext cx="7960659" cy="22324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09EA0A-53C8-4ADA-9340-704A946BB60D}"/>
              </a:ext>
            </a:extLst>
          </p:cNvPr>
          <p:cNvSpPr txBox="1">
            <a:spLocks/>
          </p:cNvSpPr>
          <p:nvPr/>
        </p:nvSpPr>
        <p:spPr>
          <a:xfrm>
            <a:off x="8714772" y="2071708"/>
            <a:ext cx="3220122" cy="14849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0 kg – 5000 kg (first half)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DD8BE5-5913-45F0-8347-565C414F1B08}"/>
              </a:ext>
            </a:extLst>
          </p:cNvPr>
          <p:cNvSpPr txBox="1">
            <a:spLocks/>
          </p:cNvSpPr>
          <p:nvPr/>
        </p:nvSpPr>
        <p:spPr>
          <a:xfrm>
            <a:off x="8391503" y="4821006"/>
            <a:ext cx="3866659" cy="14849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6000 kg – 10000 kg (second half)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1ACF2C-EFEE-4B2B-9B69-CE338F8F34A4}"/>
              </a:ext>
            </a:extLst>
          </p:cNvPr>
          <p:cNvSpPr txBox="1">
            <a:spLocks/>
          </p:cNvSpPr>
          <p:nvPr/>
        </p:nvSpPr>
        <p:spPr>
          <a:xfrm>
            <a:off x="8068235" y="2654512"/>
            <a:ext cx="3866659" cy="28983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has the highest accuracy with almost 0.89, then comes the remaining models with almost same accuracy of 0.84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870C3FF-0DD1-43DB-AC70-C1C75D99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1" y="2181776"/>
            <a:ext cx="7742603" cy="28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5E356-0A1B-4886-AF12-B21F1BEA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6" y="1836442"/>
            <a:ext cx="4459162" cy="31851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1B40B-B104-4255-B449-D35DCB203298}"/>
              </a:ext>
            </a:extLst>
          </p:cNvPr>
          <p:cNvSpPr txBox="1">
            <a:spLocks/>
          </p:cNvSpPr>
          <p:nvPr/>
        </p:nvSpPr>
        <p:spPr>
          <a:xfrm>
            <a:off x="4997280" y="1822570"/>
            <a:ext cx="6825374" cy="44829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Sensitivity = 1.00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TPR = TP / (TP + FN)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Specificity = 0.50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SPC = TN / (FP + TN)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Precision = 0.80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PPV = TP / (TP + FP)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Accuracy = 0.83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ACC = (TP + TN) / (P + 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F1 Score = 0.89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F1 = 2TP / (2TP + FP + FN)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False Positive Rate = 0.50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FPR = FP / (FP + TN)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Abadi" panose="020B0604020104020204" pitchFamily="34" charset="0"/>
              </a:rPr>
              <a:t>False Discovery Rate = 0.20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formula: FDR = FP / (FP + TP)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81AA61-37AC-41EC-A52C-D2DDC9835071}"/>
              </a:ext>
            </a:extLst>
          </p:cNvPr>
          <p:cNvSpPr txBox="1">
            <a:spLocks/>
          </p:cNvSpPr>
          <p:nvPr/>
        </p:nvSpPr>
        <p:spPr>
          <a:xfrm>
            <a:off x="2844850" y="3304907"/>
            <a:ext cx="1329109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00B0F0"/>
                </a:solidFill>
                <a:latin typeface="Abadi" panose="020B0604020104020204" pitchFamily="34" charset="0"/>
              </a:rPr>
              <a:t>True Positive (TP)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44B68A-FB06-4072-A57C-7685325C1803}"/>
              </a:ext>
            </a:extLst>
          </p:cNvPr>
          <p:cNvSpPr txBox="1">
            <a:spLocks/>
          </p:cNvSpPr>
          <p:nvPr/>
        </p:nvSpPr>
        <p:spPr>
          <a:xfrm>
            <a:off x="2844850" y="2144177"/>
            <a:ext cx="1329109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00B0F0"/>
                </a:solidFill>
                <a:latin typeface="Abadi" panose="020B0604020104020204" pitchFamily="34" charset="0"/>
              </a:rPr>
              <a:t>False Positive (FP)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9459B1-1490-4153-A88F-FC870298D1B4}"/>
              </a:ext>
            </a:extLst>
          </p:cNvPr>
          <p:cNvSpPr txBox="1">
            <a:spLocks/>
          </p:cNvSpPr>
          <p:nvPr/>
        </p:nvSpPr>
        <p:spPr>
          <a:xfrm>
            <a:off x="1256520" y="3313038"/>
            <a:ext cx="1441852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00B0F0"/>
                </a:solidFill>
                <a:latin typeface="Abadi" panose="020B0604020104020204" pitchFamily="34" charset="0"/>
              </a:rPr>
              <a:t>False Negative (FN)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1F51CC1-5CC8-4707-AAEA-F2032DF9A5F8}"/>
              </a:ext>
            </a:extLst>
          </p:cNvPr>
          <p:cNvSpPr txBox="1">
            <a:spLocks/>
          </p:cNvSpPr>
          <p:nvPr/>
        </p:nvSpPr>
        <p:spPr>
          <a:xfrm>
            <a:off x="1256520" y="2130083"/>
            <a:ext cx="1329109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500" dirty="0">
                <a:solidFill>
                  <a:srgbClr val="00B0F0"/>
                </a:solidFill>
                <a:latin typeface="Abadi" panose="020B0604020104020204" pitchFamily="34" charset="0"/>
              </a:rPr>
              <a:t>True Negative (TN)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01990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the site with highest score which was KSC LC-39A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of 0 kg to 5000 kg was more diverse than 6000 kg to 10000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was the optimal model with accuracy of almost 0.89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launch sites distance to its proximities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7416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codes can be found on my GitHub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59037A8-3E32-42B9-84FB-5808B73CB291}"/>
              </a:ext>
            </a:extLst>
          </p:cNvPr>
          <p:cNvSpPr txBox="1">
            <a:spLocks/>
          </p:cNvSpPr>
          <p:nvPr/>
        </p:nvSpPr>
        <p:spPr>
          <a:xfrm>
            <a:off x="770011" y="2853779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4"/>
              </a:rPr>
              <a:t>https://github.com/yousefhosam-b/IBM_SpaceX_Capstone_Project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19438"/>
            <a:ext cx="11343099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With Rest API and Web Scrapping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were transformed and one hot encoded to be apply later on the Machine Learning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Discovering new patterns in the data with visualization techniques such as scatter plots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Dash and Folium were used to achieve this goal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 machine learning models were built to achieve this goal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3785"/>
            <a:ext cx="10515600" cy="89568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Data sets were collected using the API call from several websites, I collected rocket, launchpad, payloads, and cores data from </a:t>
            </a:r>
            <a:r>
              <a:rPr lang="en-US" altLang="en-US" sz="2200" dirty="0">
                <a:latin typeface="Abadi" panose="020B0604020104020204" pitchFamily="34" charset="0"/>
                <a:hlinkClick r:id="rId3"/>
              </a:rPr>
              <a:t>https://api.spacexdata.com/v4</a:t>
            </a:r>
            <a:r>
              <a:rPr lang="en-US" altLang="en-US" sz="2200" dirty="0">
                <a:latin typeface="Abadi" panose="020B0604020104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badi" panose="020B0604020104020204" pitchFamily="34" charset="0"/>
              </a:rPr>
              <a:t>website.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 </a:t>
            </a:r>
          </a:p>
          <a:p>
            <a:pPr marL="0" indent="0">
              <a:buNone/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37E3662-7120-412D-B3EE-4733646800C8}"/>
              </a:ext>
            </a:extLst>
          </p:cNvPr>
          <p:cNvSpPr txBox="1">
            <a:spLocks/>
          </p:cNvSpPr>
          <p:nvPr/>
        </p:nvSpPr>
        <p:spPr>
          <a:xfrm>
            <a:off x="796066" y="2738241"/>
            <a:ext cx="3801989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1. Collecting the data with API call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A7DB16A-0525-4EC9-A013-DBC0BC49ED2F}"/>
              </a:ext>
            </a:extLst>
          </p:cNvPr>
          <p:cNvSpPr txBox="1">
            <a:spLocks/>
          </p:cNvSpPr>
          <p:nvPr/>
        </p:nvSpPr>
        <p:spPr>
          <a:xfrm>
            <a:off x="7083915" y="3069010"/>
            <a:ext cx="4808668" cy="3637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2. Converting to data frame with help of JSON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199379F-2C7C-4F5F-A132-F7DA2447C606}"/>
              </a:ext>
            </a:extLst>
          </p:cNvPr>
          <p:cNvSpPr txBox="1">
            <a:spLocks/>
          </p:cNvSpPr>
          <p:nvPr/>
        </p:nvSpPr>
        <p:spPr>
          <a:xfrm>
            <a:off x="796066" y="3979558"/>
            <a:ext cx="5063266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3. Updating columns and rows (pre-processing) 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5258F19-DFA2-45BD-B090-D52FC614F5B6}"/>
              </a:ext>
            </a:extLst>
          </p:cNvPr>
          <p:cNvSpPr txBox="1">
            <a:spLocks/>
          </p:cNvSpPr>
          <p:nvPr/>
        </p:nvSpPr>
        <p:spPr>
          <a:xfrm>
            <a:off x="6636276" y="4550783"/>
            <a:ext cx="5261682" cy="401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4. Filtering the data to keep only Falcon 9 launches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48755FC-7861-4AAA-8DB9-87AB95E2D568}"/>
              </a:ext>
            </a:extLst>
          </p:cNvPr>
          <p:cNvSpPr txBox="1">
            <a:spLocks/>
          </p:cNvSpPr>
          <p:nvPr/>
        </p:nvSpPr>
        <p:spPr>
          <a:xfrm>
            <a:off x="799653" y="5137766"/>
            <a:ext cx="5178013" cy="569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5. Convert the data to csv file with name ‘dataset_part_1.csv’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D72C84-ABD0-4408-A0BC-F357265849A1}"/>
              </a:ext>
            </a:extLst>
          </p:cNvPr>
          <p:cNvCxnSpPr/>
          <p:nvPr/>
        </p:nvCxnSpPr>
        <p:spPr>
          <a:xfrm>
            <a:off x="6096000" y="2836016"/>
            <a:ext cx="0" cy="36760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174B86-7FA4-4859-AB1B-7AB6540A059A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235144" y="1705311"/>
            <a:ext cx="254585" cy="333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B2B5823-4B83-4A55-A649-370BBBBD46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60549" y="3449866"/>
            <a:ext cx="3327700" cy="451080"/>
          </a:xfrm>
          <a:prstGeom prst="bentConnector3">
            <a:avLst>
              <a:gd name="adj1" fmla="val 2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8BE2ADE-32D4-4D0D-9251-8EE092D64E43}"/>
              </a:ext>
            </a:extLst>
          </p:cNvPr>
          <p:cNvCxnSpPr/>
          <p:nvPr/>
        </p:nvCxnSpPr>
        <p:spPr>
          <a:xfrm rot="16200000" flipH="1">
            <a:off x="4235144" y="2843108"/>
            <a:ext cx="254585" cy="333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B5DB463-9053-4BC0-8C48-45F183B403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21508" y="4971460"/>
            <a:ext cx="3327700" cy="451080"/>
          </a:xfrm>
          <a:prstGeom prst="bentConnector3">
            <a:avLst>
              <a:gd name="adj1" fmla="val 2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D148C95-4867-4036-81FB-4640D23E60AB}"/>
              </a:ext>
            </a:extLst>
          </p:cNvPr>
          <p:cNvCxnSpPr/>
          <p:nvPr/>
        </p:nvCxnSpPr>
        <p:spPr>
          <a:xfrm rot="16200000" flipH="1">
            <a:off x="4235145" y="4216286"/>
            <a:ext cx="254585" cy="333075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69BD8B-FF3B-4879-9BCA-3609DEE24E5B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38CA808-3A86-49DC-89A9-CBBF15AC6C93}"/>
              </a:ext>
            </a:extLst>
          </p:cNvPr>
          <p:cNvSpPr txBox="1">
            <a:spLocks/>
          </p:cNvSpPr>
          <p:nvPr/>
        </p:nvSpPr>
        <p:spPr>
          <a:xfrm>
            <a:off x="745920" y="1617201"/>
            <a:ext cx="3801989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1. Collecting the data with API call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4043B1A-0B05-453C-954B-58CE13101F93}"/>
              </a:ext>
            </a:extLst>
          </p:cNvPr>
          <p:cNvSpPr txBox="1">
            <a:spLocks/>
          </p:cNvSpPr>
          <p:nvPr/>
        </p:nvSpPr>
        <p:spPr>
          <a:xfrm>
            <a:off x="7083915" y="2122354"/>
            <a:ext cx="4808668" cy="3637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2. Converting to data frame with help of JSON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A59D06D-5B0C-4B29-9615-1FC636D205AD}"/>
              </a:ext>
            </a:extLst>
          </p:cNvPr>
          <p:cNvSpPr txBox="1">
            <a:spLocks/>
          </p:cNvSpPr>
          <p:nvPr/>
        </p:nvSpPr>
        <p:spPr>
          <a:xfrm>
            <a:off x="765391" y="3225366"/>
            <a:ext cx="5063266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3. Updating columns and rows (pre-processing) 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099C2EF-ED75-438B-8F0E-48485CC50FDF}"/>
              </a:ext>
            </a:extLst>
          </p:cNvPr>
          <p:cNvSpPr txBox="1">
            <a:spLocks/>
          </p:cNvSpPr>
          <p:nvPr/>
        </p:nvSpPr>
        <p:spPr>
          <a:xfrm>
            <a:off x="6636276" y="4361949"/>
            <a:ext cx="5261682" cy="401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4. Filtering the data to keep only Falcon 9 launches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D56B75D-6A73-4BA0-A3B3-6317ACE7D921}"/>
              </a:ext>
            </a:extLst>
          </p:cNvPr>
          <p:cNvSpPr txBox="1">
            <a:spLocks/>
          </p:cNvSpPr>
          <p:nvPr/>
        </p:nvSpPr>
        <p:spPr>
          <a:xfrm>
            <a:off x="734028" y="5557256"/>
            <a:ext cx="5178013" cy="569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5. Convert the data to csv file with name ‘dataset_part_1.csv’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AF3352-67E6-43A4-AC71-1DB284F0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47" y="2079586"/>
            <a:ext cx="6585868" cy="717225"/>
          </a:xfrm>
          <a:prstGeom prst="rect">
            <a:avLst/>
          </a:prstGeom>
        </p:spPr>
      </p:pic>
      <p:pic>
        <p:nvPicPr>
          <p:cNvPr id="25" name="Picture 24" descr="Text&#10;&#10;Description automatically generated with medium confidence">
            <a:extLst>
              <a:ext uri="{FF2B5EF4-FFF2-40B4-BE49-F238E27FC236}">
                <a16:creationId xmlns:a16="http://schemas.microsoft.com/office/drawing/2014/main" id="{52237F98-DA35-45BC-888F-FD72E4124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148" y="2615771"/>
            <a:ext cx="5409937" cy="1286850"/>
          </a:xfrm>
          <a:prstGeom prst="rect">
            <a:avLst/>
          </a:prstGeom>
        </p:spPr>
      </p:pic>
      <p:pic>
        <p:nvPicPr>
          <p:cNvPr id="27" name="Picture 26" descr="Text, application&#10;&#10;Description automatically generated">
            <a:extLst>
              <a:ext uri="{FF2B5EF4-FFF2-40B4-BE49-F238E27FC236}">
                <a16:creationId xmlns:a16="http://schemas.microsoft.com/office/drawing/2014/main" id="{7F452990-77A5-48C5-AD45-77985605B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47" y="3640266"/>
            <a:ext cx="5479619" cy="173499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DAC63D-DC59-4BD3-A407-4BD316477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806" y="4992505"/>
            <a:ext cx="7086279" cy="5283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AE828EE-F6F4-49AF-BE0A-D277F67CF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002" y="6282418"/>
            <a:ext cx="4587638" cy="289585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72288EE-69F7-44C3-B76E-B1DDD3AA980A}"/>
              </a:ext>
            </a:extLst>
          </p:cNvPr>
          <p:cNvSpPr txBox="1">
            <a:spLocks/>
          </p:cNvSpPr>
          <p:nvPr/>
        </p:nvSpPr>
        <p:spPr>
          <a:xfrm>
            <a:off x="5030640" y="5755980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9"/>
              </a:rPr>
              <a:t>https://github.com/yousefhosam-b/IBM_SpaceX_Capstone_Project/tree/main/1.%20spacex-data-collection-api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62894" y="54063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F6DCCC4-D4FA-4BBF-AF74-CD7637E7DA8D}"/>
              </a:ext>
            </a:extLst>
          </p:cNvPr>
          <p:cNvSpPr txBox="1">
            <a:spLocks/>
          </p:cNvSpPr>
          <p:nvPr/>
        </p:nvSpPr>
        <p:spPr>
          <a:xfrm>
            <a:off x="745920" y="1617201"/>
            <a:ext cx="3801989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1. Creating the BeautifulSoup object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D0DB552-169E-4050-B3EC-2F02B91C1543}"/>
              </a:ext>
            </a:extLst>
          </p:cNvPr>
          <p:cNvSpPr txBox="1">
            <a:spLocks/>
          </p:cNvSpPr>
          <p:nvPr/>
        </p:nvSpPr>
        <p:spPr>
          <a:xfrm>
            <a:off x="8073618" y="2029783"/>
            <a:ext cx="3006758" cy="401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2. Getting column names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3892175-533A-45A7-8774-FF86FC113132}"/>
              </a:ext>
            </a:extLst>
          </p:cNvPr>
          <p:cNvSpPr txBox="1">
            <a:spLocks/>
          </p:cNvSpPr>
          <p:nvPr/>
        </p:nvSpPr>
        <p:spPr>
          <a:xfrm>
            <a:off x="734028" y="2758224"/>
            <a:ext cx="5063266" cy="505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3. Creating the </a:t>
            </a:r>
            <a:r>
              <a:rPr lang="en-US" sz="1800" dirty="0" err="1">
                <a:latin typeface="Abadi" panose="020B0604020104020204" pitchFamily="34" charset="0"/>
              </a:rPr>
              <a:t>launch_dict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4A3AD7A-ABAB-4319-83AE-1D453738D503}"/>
              </a:ext>
            </a:extLst>
          </p:cNvPr>
          <p:cNvSpPr txBox="1">
            <a:spLocks/>
          </p:cNvSpPr>
          <p:nvPr/>
        </p:nvSpPr>
        <p:spPr>
          <a:xfrm>
            <a:off x="7991739" y="3984239"/>
            <a:ext cx="5261682" cy="401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4. Converting to final data frame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49C5B36-1E09-4858-8718-90D30C04DFC2}"/>
              </a:ext>
            </a:extLst>
          </p:cNvPr>
          <p:cNvSpPr txBox="1">
            <a:spLocks/>
          </p:cNvSpPr>
          <p:nvPr/>
        </p:nvSpPr>
        <p:spPr>
          <a:xfrm>
            <a:off x="572123" y="5587476"/>
            <a:ext cx="5178013" cy="569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5. Convert the data to csv file with name ‘spacex_web_scraped.csv’</a:t>
            </a:r>
          </a:p>
        </p:txBody>
      </p:sp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EF724CCA-90AE-494E-844B-E4AE24C8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1" y="2066811"/>
            <a:ext cx="5554139" cy="361512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34002B91-D1CE-43AB-AC3F-4FFB19973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094" y="2547900"/>
            <a:ext cx="4283821" cy="1201796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3967FE-A20A-4BDE-A54D-75C19D25A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1" y="3214499"/>
            <a:ext cx="5178013" cy="2342757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1B61B3B9-A055-488E-9CF0-FF745EB9F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136" y="4533613"/>
            <a:ext cx="6158264" cy="19082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D96CDD-5DC2-43C8-B9FF-D9C452799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58" y="6343432"/>
            <a:ext cx="3817951" cy="28958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3CB7EBF-0147-480D-A386-2E742B9246AD}"/>
              </a:ext>
            </a:extLst>
          </p:cNvPr>
          <p:cNvSpPr txBox="1">
            <a:spLocks/>
          </p:cNvSpPr>
          <p:nvPr/>
        </p:nvSpPr>
        <p:spPr>
          <a:xfrm>
            <a:off x="6310800" y="382777"/>
            <a:ext cx="6060494" cy="741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badi" panose="020B0604020104020204" pitchFamily="34" charset="0"/>
              </a:rPr>
              <a:t>GitHub repo: </a:t>
            </a:r>
            <a:r>
              <a:rPr lang="en-US" sz="1600" dirty="0">
                <a:latin typeface="Abadi" panose="020B0604020104020204" pitchFamily="34" charset="0"/>
                <a:hlinkClick r:id="rId9"/>
              </a:rPr>
              <a:t>https://github.com/yousefhosam-b/IBM_SpaceX_Capstone_Project/tree/main/2.%20webscraping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</TotalTime>
  <Words>2015</Words>
  <Application>Microsoft Office PowerPoint</Application>
  <PresentationFormat>Widescreen</PresentationFormat>
  <Paragraphs>249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yousef.elbayomi</cp:lastModifiedBy>
  <cp:revision>211</cp:revision>
  <dcterms:created xsi:type="dcterms:W3CDTF">2021-04-29T18:58:34Z</dcterms:created>
  <dcterms:modified xsi:type="dcterms:W3CDTF">2022-01-19T20:29:25Z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